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sldIdLst>
    <p:sldId id="259" r:id="rId2"/>
    <p:sldId id="260" r:id="rId3"/>
    <p:sldId id="267" r:id="rId4"/>
    <p:sldId id="261" r:id="rId5"/>
    <p:sldId id="262" r:id="rId6"/>
    <p:sldId id="263" r:id="rId7"/>
    <p:sldId id="266" r:id="rId8"/>
    <p:sldId id="264" r:id="rId9"/>
    <p:sldId id="268" r:id="rId10"/>
    <p:sldId id="269" r:id="rId11"/>
    <p:sldId id="265" r:id="rId12"/>
    <p:sldId id="270" r:id="rId13"/>
    <p:sldId id="273" r:id="rId14"/>
    <p:sldId id="271" r:id="rId15"/>
    <p:sldId id="272" r:id="rId16"/>
    <p:sldId id="286" r:id="rId17"/>
    <p:sldId id="289" r:id="rId18"/>
    <p:sldId id="290" r:id="rId19"/>
  </p:sldIdLst>
  <p:sldSz cx="12192000" cy="6858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Calibri Light" pitchFamily="34" charset="0"/>
      <p:regular r:id="rId25"/>
      <p:italic r:id="rId2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12.8.2021.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3200" b="1" dirty="0" smtClean="0"/>
              <a:t>Priroda 6</a:t>
            </a:r>
          </a:p>
          <a:p>
            <a:pPr algn="r"/>
            <a:r>
              <a:rPr lang="hr-HR" sz="3200" b="1" dirty="0" smtClean="0"/>
              <a:t>ŠK</a:t>
            </a:r>
            <a:endParaRPr lang="x-none" sz="320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bserver.globe.gov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e-sfera.hr/dodatni-digitalni-sadrzaji/2f8e84c2-4d0f-41d0-a04e-6ab72c1a2a79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v45jhe0k19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e-sfera.hr/dodatni-digitalni-sadrzaji/2f8e84c2-4d0f-41d0-a04e-6ab72c1a2a79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youtube.com/watch?v=m4TnPv_b6WU" TargetMode="External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hyperlink" Target="https://www.e-sfera.hr/dodatni-digitalni-sadrzaji/2f8e84c2-4d0f-41d0-a04e-6ab72c1a2a79/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EAA5F48-2703-49AD-9CB3-85689A43F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834" y="1227437"/>
            <a:ext cx="5841166" cy="949681"/>
          </a:xfr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hr-HR" sz="2800" b="1" dirty="0"/>
              <a:t> Prisjeti se gradiva Prirode u 5. razredu. </a:t>
            </a:r>
            <a:br>
              <a:rPr lang="hr-HR" sz="2800" b="1" dirty="0"/>
            </a:br>
            <a:r>
              <a:rPr lang="hr-HR" sz="2800" b="1" dirty="0"/>
              <a:t> Razvrstaj pojmove na tijela i tvari: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EB6C9925-60F4-48EC-857A-A98D06526228}"/>
              </a:ext>
            </a:extLst>
          </p:cNvPr>
          <p:cNvSpPr/>
          <p:nvPr/>
        </p:nvSpPr>
        <p:spPr>
          <a:xfrm>
            <a:off x="5391807" y="2946396"/>
            <a:ext cx="2380591" cy="79227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/>
              <a:t>TIJELA</a:t>
            </a: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xmlns="" id="{6B74134D-0F81-41B6-B57C-540E2405518D}"/>
              </a:ext>
            </a:extLst>
          </p:cNvPr>
          <p:cNvSpPr/>
          <p:nvPr/>
        </p:nvSpPr>
        <p:spPr>
          <a:xfrm>
            <a:off x="8612196" y="2947603"/>
            <a:ext cx="2380591" cy="792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/>
              <a:t>TVARI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xmlns="" id="{B85500EC-BC38-4457-89E9-07DA07C7020D}"/>
              </a:ext>
            </a:extLst>
          </p:cNvPr>
          <p:cNvSpPr/>
          <p:nvPr/>
        </p:nvSpPr>
        <p:spPr>
          <a:xfrm>
            <a:off x="5391807" y="3957781"/>
            <a:ext cx="2380591" cy="26477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xmlns="" id="{D25636C2-8ABE-4FF2-8C31-9813CBE1A923}"/>
              </a:ext>
            </a:extLst>
          </p:cNvPr>
          <p:cNvSpPr/>
          <p:nvPr/>
        </p:nvSpPr>
        <p:spPr>
          <a:xfrm>
            <a:off x="8612196" y="3957782"/>
            <a:ext cx="2380591" cy="26477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24A7B85-C557-44B7-B142-B4C1B5740927}"/>
              </a:ext>
            </a:extLst>
          </p:cNvPr>
          <p:cNvSpPr txBox="1"/>
          <p:nvPr/>
        </p:nvSpPr>
        <p:spPr>
          <a:xfrm>
            <a:off x="2041161" y="2238386"/>
            <a:ext cx="142406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staklo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69FAE36B-57B1-434A-8438-E16A6AFBBB28}"/>
              </a:ext>
            </a:extLst>
          </p:cNvPr>
          <p:cNvSpPr txBox="1"/>
          <p:nvPr/>
        </p:nvSpPr>
        <p:spPr>
          <a:xfrm>
            <a:off x="2043660" y="3030656"/>
            <a:ext cx="142406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lopta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2217DFB7-1782-4440-B69C-01914AEF03A0}"/>
              </a:ext>
            </a:extLst>
          </p:cNvPr>
          <p:cNvSpPr txBox="1"/>
          <p:nvPr/>
        </p:nvSpPr>
        <p:spPr>
          <a:xfrm>
            <a:off x="2041160" y="3806026"/>
            <a:ext cx="142406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željezo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A48D0B7-70F7-482D-B96F-0F730357CC7B}"/>
              </a:ext>
            </a:extLst>
          </p:cNvPr>
          <p:cNvSpPr txBox="1"/>
          <p:nvPr/>
        </p:nvSpPr>
        <p:spPr>
          <a:xfrm>
            <a:off x="2043660" y="4548123"/>
            <a:ext cx="142406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stol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1397D66D-8693-414A-BA62-3E4416750BEA}"/>
              </a:ext>
            </a:extLst>
          </p:cNvPr>
          <p:cNvSpPr txBox="1"/>
          <p:nvPr/>
        </p:nvSpPr>
        <p:spPr>
          <a:xfrm>
            <a:off x="2041160" y="5290220"/>
            <a:ext cx="142406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knjiga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159FE05C-8979-4ECA-B27A-630ED690ACCF}"/>
              </a:ext>
            </a:extLst>
          </p:cNvPr>
          <p:cNvSpPr txBox="1"/>
          <p:nvPr/>
        </p:nvSpPr>
        <p:spPr>
          <a:xfrm>
            <a:off x="2041159" y="6082292"/>
            <a:ext cx="142406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voda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C6838447-4948-4903-8C72-CB3952D68AFE}"/>
              </a:ext>
            </a:extLst>
          </p:cNvPr>
          <p:cNvSpPr txBox="1"/>
          <p:nvPr/>
        </p:nvSpPr>
        <p:spPr>
          <a:xfrm>
            <a:off x="6411289" y="2036249"/>
            <a:ext cx="2200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solidFill>
                  <a:srgbClr val="FF0000"/>
                </a:solidFill>
              </a:rPr>
              <a:t>BRAVO!!!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7" name="3D model 16" descr="Thumbs Up Emoji">
                <a:extLst>
                  <a:ext uri="{FF2B5EF4-FFF2-40B4-BE49-F238E27FC236}">
                    <a16:creationId xmlns:a16="http://schemas.microsoft.com/office/drawing/2014/main" id="{AA0A6F28-F957-4E97-98B9-8A81831E6C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2450067"/>
                  </p:ext>
                </p:extLst>
              </p:nvPr>
            </p:nvGraphicFramePr>
            <p:xfrm>
              <a:off x="8517208" y="1212561"/>
              <a:ext cx="1475425" cy="15135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75425" cy="1513500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-327430" ay="941467" az="-8878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1607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Thumbs Up Emoji">
                <a:extLst>
                  <a:ext uri="{FF2B5EF4-FFF2-40B4-BE49-F238E27FC236}">
                    <a16:creationId xmlns:a16="http://schemas.microsoft.com/office/drawing/2014/main" xmlns="" id="{AA0A6F28-F957-4E97-98B9-8A81831E6C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17208" y="1212561"/>
                <a:ext cx="1475425" cy="1513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57083 0.29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3043 0.17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57083 0.176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3056 0.06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3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0573 0.070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2 0.01551 L 0.56953 -0.045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7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1E42EEB-E367-45FF-84A1-06F05CDD1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8" r="13100"/>
          <a:stretch/>
        </p:blipFill>
        <p:spPr>
          <a:xfrm>
            <a:off x="0" y="1138293"/>
            <a:ext cx="6984125" cy="5719707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xmlns="" id="{4B5E2263-4E94-4619-B0B3-1F600606C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4125" y="1138292"/>
            <a:ext cx="5207875" cy="571970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hr-HR" sz="4800" b="1" dirty="0">
                <a:solidFill>
                  <a:schemeClr val="bg1"/>
                </a:solidFill>
              </a:rPr>
              <a:t>ULOGA ZEMLJINE ATMOSFERE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C890433-D21D-4AD1-BA04-F1A970452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94793"/>
            <a:ext cx="7189076" cy="435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152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875219C1-167C-4DBE-A083-FAC6D9B7A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568"/>
            <a:ext cx="5533697" cy="5753538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ED7147A0-FC01-4EEA-B005-EA2C09155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4850" y="2276002"/>
            <a:ext cx="6461234" cy="3304640"/>
          </a:xfrm>
        </p:spPr>
        <p:txBody>
          <a:bodyPr/>
          <a:lstStyle/>
          <a:p>
            <a:r>
              <a:rPr lang="hr-HR" dirty="0"/>
              <a:t>Smjesa plinova </a:t>
            </a:r>
          </a:p>
          <a:p>
            <a:r>
              <a:rPr lang="hr-HR" dirty="0"/>
              <a:t>Sloj debeo 100 km</a:t>
            </a:r>
          </a:p>
          <a:p>
            <a:r>
              <a:rPr lang="hr-HR" dirty="0"/>
              <a:t>Veće visine </a:t>
            </a:r>
            <a:r>
              <a:rPr lang="hr-HR" dirty="0" smtClean="0"/>
              <a:t>– </a:t>
            </a:r>
            <a:r>
              <a:rPr lang="hr-HR" dirty="0"/>
              <a:t>gustoća atmosfere manja</a:t>
            </a:r>
          </a:p>
          <a:p>
            <a:r>
              <a:rPr lang="hr-HR" dirty="0"/>
              <a:t>Sadrži vodenu paru – kiša </a:t>
            </a:r>
          </a:p>
          <a:p>
            <a:r>
              <a:rPr lang="hr-HR" dirty="0"/>
              <a:t>Oblaci – do 10 km od zemljine površine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99B6C93-F863-4EA8-83F9-828B24D02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4850" y="1587986"/>
            <a:ext cx="10047888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Atmosfera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F69AED42-FDFA-431D-A88E-83214439CEB3}"/>
              </a:ext>
            </a:extLst>
          </p:cNvPr>
          <p:cNvSpPr txBox="1"/>
          <p:nvPr/>
        </p:nvSpPr>
        <p:spPr>
          <a:xfrm>
            <a:off x="6505904" y="6202526"/>
            <a:ext cx="2309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GLOBE </a:t>
            </a:r>
            <a:r>
              <a:rPr lang="hr-HR" sz="2000" u="sng" dirty="0" err="1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Observer</a:t>
            </a:r>
            <a:r>
              <a:rPr lang="hr-HR" sz="2000" dirty="0">
                <a:effectLst/>
                <a:ea typeface="Calibri" panose="020F0502020204030204" pitchFamily="34" charset="0"/>
              </a:rPr>
              <a:t> </a:t>
            </a:r>
            <a:endParaRPr lang="hr-HR" sz="2000" dirty="0"/>
          </a:p>
        </p:txBody>
      </p:sp>
      <p:pic>
        <p:nvPicPr>
          <p:cNvPr id="7" name="Grafika 6" descr="Double Tap Gesture outline">
            <a:extLst>
              <a:ext uri="{FF2B5EF4-FFF2-40B4-BE49-F238E27FC236}">
                <a16:creationId xmlns:a16="http://schemas.microsoft.com/office/drawing/2014/main" xmlns="" id="{834D16D1-B144-4F63-93CF-99C5D2458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91504" y="58411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5631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6DA847DE-B935-46AD-959B-FFD27572E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7187" y="2426808"/>
            <a:ext cx="4934606" cy="3946473"/>
          </a:xfrm>
        </p:spPr>
        <p:txBody>
          <a:bodyPr>
            <a:normAutofit/>
          </a:bodyPr>
          <a:lstStyle/>
          <a:p>
            <a:r>
              <a:rPr lang="hr-HR" dirty="0"/>
              <a:t>Osigurava povoljne uvjete za život</a:t>
            </a:r>
          </a:p>
          <a:p>
            <a:r>
              <a:rPr lang="hr-HR" dirty="0"/>
              <a:t>Štiti živa bića od štetnog zračenja</a:t>
            </a:r>
          </a:p>
          <a:p>
            <a:r>
              <a:rPr lang="hr-HR" dirty="0"/>
              <a:t>Štiti Zemlju od udara </a:t>
            </a:r>
            <a:r>
              <a:rPr lang="hr-HR" dirty="0" smtClean="0"/>
              <a:t>meteorida </a:t>
            </a:r>
            <a:endParaRPr lang="hr-HR" dirty="0"/>
          </a:p>
          <a:p>
            <a:pPr lvl="1"/>
            <a:r>
              <a:rPr lang="hr-HR" dirty="0"/>
              <a:t>veličine do </a:t>
            </a:r>
            <a:r>
              <a:rPr lang="hr-HR" dirty="0" smtClean="0"/>
              <a:t>1 m </a:t>
            </a:r>
            <a:r>
              <a:rPr lang="hr-HR" dirty="0"/>
              <a:t>izgore pri prolasku kroz atmosferu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764B9BAE-6AAF-47E5-A77F-A5675671F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77" y="1444097"/>
            <a:ext cx="6353503" cy="770868"/>
          </a:xfrm>
        </p:spPr>
        <p:txBody>
          <a:bodyPr>
            <a:noAutofit/>
          </a:bodyPr>
          <a:lstStyle/>
          <a:p>
            <a:r>
              <a:rPr lang="hr-HR" sz="3600" b="1" dirty="0">
                <a:latin typeface="+mn-lt"/>
              </a:rPr>
              <a:t>Uloga Zemljine atmosfere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80DD7F8-18E6-4D1D-BF21-C117BBF16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8" y="2349039"/>
            <a:ext cx="6709802" cy="386612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D8EEC51-7B82-4C41-A80B-3A46979BF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180" y="6020296"/>
            <a:ext cx="809625" cy="714375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A181D852-41E1-40AF-A154-19719081539D}"/>
              </a:ext>
            </a:extLst>
          </p:cNvPr>
          <p:cNvSpPr txBox="1"/>
          <p:nvPr/>
        </p:nvSpPr>
        <p:spPr>
          <a:xfrm>
            <a:off x="7689543" y="6173226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0953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629DB04C-718A-47BE-B670-767E078AC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2472" y="1151595"/>
            <a:ext cx="8339527" cy="573845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BB5C67CF-3025-4C54-8D97-081A7C40E9EB}"/>
              </a:ext>
            </a:extLst>
          </p:cNvPr>
          <p:cNvSpPr txBox="1"/>
          <p:nvPr/>
        </p:nvSpPr>
        <p:spPr>
          <a:xfrm>
            <a:off x="485563" y="1656680"/>
            <a:ext cx="3219333" cy="16312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Kako temperatura i vlažnost tla ovise o atmosferi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RB str. 26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4A1C0473-1D6C-46B7-AEBE-5EB6C466E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8" y="1303081"/>
            <a:ext cx="725487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0813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54B02734-E965-4B73-926D-CB896FD16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56" y="2146856"/>
            <a:ext cx="6674088" cy="3304640"/>
          </a:xfrm>
        </p:spPr>
        <p:txBody>
          <a:bodyPr>
            <a:normAutofit lnSpcReduction="10000"/>
          </a:bodyPr>
          <a:lstStyle/>
          <a:p>
            <a:r>
              <a:rPr lang="hr-HR" b="1" dirty="0"/>
              <a:t>Staklenički plinovi </a:t>
            </a:r>
            <a:r>
              <a:rPr lang="hr-HR" dirty="0"/>
              <a:t>– vodena para, ugljikov dioksid…</a:t>
            </a:r>
          </a:p>
          <a:p>
            <a:pPr lvl="1"/>
            <a:r>
              <a:rPr lang="hr-HR" dirty="0"/>
              <a:t>propuštaju </a:t>
            </a:r>
            <a:r>
              <a:rPr lang="hr-HR" dirty="0" smtClean="0"/>
              <a:t>Sunčevo </a:t>
            </a:r>
            <a:r>
              <a:rPr lang="hr-HR" dirty="0"/>
              <a:t>zračenje prema površini Zemlje</a:t>
            </a:r>
          </a:p>
          <a:p>
            <a:pPr lvl="1"/>
            <a:r>
              <a:rPr lang="hr-HR" dirty="0"/>
              <a:t>zaustavljaju zračenje topline sa Zemlje u svemir</a:t>
            </a:r>
          </a:p>
          <a:p>
            <a:pPr marL="457200" lvl="1" indent="0">
              <a:buNone/>
            </a:pPr>
            <a:r>
              <a:rPr lang="hr-HR" b="1" dirty="0">
                <a:solidFill>
                  <a:srgbClr val="FF0000"/>
                </a:solidFill>
              </a:rPr>
              <a:t>ZADRŽAVAJU TOPLINU NA ZEMLJI </a:t>
            </a:r>
          </a:p>
          <a:p>
            <a:r>
              <a:rPr lang="hr-HR" dirty="0"/>
              <a:t>Prosječna temperatura zraka </a:t>
            </a:r>
            <a:r>
              <a:rPr lang="hr-HR" dirty="0" smtClean="0"/>
              <a:t>15 °</a:t>
            </a:r>
            <a:r>
              <a:rPr lang="hr-HR" dirty="0"/>
              <a:t>C </a:t>
            </a:r>
          </a:p>
          <a:p>
            <a:pPr lvl="1"/>
            <a:r>
              <a:rPr lang="hr-HR" dirty="0"/>
              <a:t>da nema učinka staklenika temperatura bi bila oko </a:t>
            </a:r>
            <a:r>
              <a:rPr lang="hr-HR" dirty="0" smtClean="0"/>
              <a:t>– </a:t>
            </a:r>
            <a:r>
              <a:rPr lang="hr-HR" dirty="0" smtClean="0"/>
              <a:t>18 °</a:t>
            </a:r>
            <a:r>
              <a:rPr lang="hr-HR" dirty="0"/>
              <a:t>C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8408EBE4-D88C-41D4-96F4-0443C7B2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56" y="1375988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Učinak staklenika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BD25A4D-6F09-4890-9267-D55FB17D9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544" y="1198587"/>
            <a:ext cx="4984750" cy="4429703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1E071770-C20A-45D5-9061-1463B98BF1D1}"/>
              </a:ext>
            </a:extLst>
          </p:cNvPr>
          <p:cNvSpPr txBox="1"/>
          <p:nvPr/>
        </p:nvSpPr>
        <p:spPr>
          <a:xfrm>
            <a:off x="385456" y="5447108"/>
            <a:ext cx="3825925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Kako djeluje učinak staklenika</a:t>
            </a:r>
          </a:p>
          <a:p>
            <a:r>
              <a:rPr lang="pl-PL" sz="2000" dirty="0">
                <a:solidFill>
                  <a:schemeClr val="accent5">
                    <a:lumMod val="75000"/>
                  </a:schemeClr>
                </a:solidFill>
              </a:rPr>
              <a:t>RB str. 30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D2442BD4-8CCC-4BD4-BF4C-1811EC3BE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1" y="5093509"/>
            <a:ext cx="725487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50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BFDAB57-6E7C-4D48-BE1D-392CFE6A3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73" y="3000962"/>
            <a:ext cx="4001814" cy="3304640"/>
          </a:xfrm>
        </p:spPr>
        <p:txBody>
          <a:bodyPr/>
          <a:lstStyle/>
          <a:p>
            <a:r>
              <a:rPr lang="hr-HR" dirty="0"/>
              <a:t>Krčenje šuma </a:t>
            </a:r>
          </a:p>
          <a:p>
            <a:r>
              <a:rPr lang="hr-HR" dirty="0"/>
              <a:t>Otapanje ledenjaka</a:t>
            </a:r>
          </a:p>
          <a:p>
            <a:r>
              <a:rPr lang="hr-HR" dirty="0"/>
              <a:t>Širenje pustinja</a:t>
            </a:r>
          </a:p>
          <a:p>
            <a:r>
              <a:rPr lang="hr-HR" dirty="0"/>
              <a:t>Rast naselja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21A67FAD-328C-4917-B881-F76BB41B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77" y="1660145"/>
            <a:ext cx="5010807" cy="978209"/>
          </a:xfrm>
        </p:spPr>
        <p:txBody>
          <a:bodyPr>
            <a:noAutofit/>
          </a:bodyPr>
          <a:lstStyle/>
          <a:p>
            <a:r>
              <a:rPr lang="hr-HR" sz="3600" b="1" dirty="0"/>
              <a:t>Promjene koje remete prirodnu ravnotežu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80EEF1E-DDEC-42B8-B82B-878D87B26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72"/>
          <a:stretch/>
        </p:blipFill>
        <p:spPr>
          <a:xfrm>
            <a:off x="5391807" y="1103174"/>
            <a:ext cx="6800193" cy="5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4405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661B591-54CE-4A6D-A50F-1D1B421B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715559"/>
            <a:ext cx="10515601" cy="11479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/>
              <a:t/>
            </a:r>
            <a:br>
              <a:rPr lang="hr-HR" sz="3600" b="1" dirty="0"/>
            </a:br>
            <a:r>
              <a:rPr lang="hr-HR" sz="3600" b="1" dirty="0"/>
              <a:t>  Vježbom ponovi 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EC0D5D9-FC69-42AB-9E86-8D8C0068B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56" y="1355864"/>
            <a:ext cx="725487" cy="719390"/>
          </a:xfrm>
          <a:prstGeom prst="rect">
            <a:avLst/>
          </a:prstGeom>
        </p:spPr>
      </p:pic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xmlns="" id="{83D03665-910E-4594-8A65-03DD49616F03}"/>
              </a:ext>
            </a:extLst>
          </p:cNvPr>
          <p:cNvSpPr txBox="1">
            <a:spLocks/>
          </p:cNvSpPr>
          <p:nvPr/>
        </p:nvSpPr>
        <p:spPr>
          <a:xfrm>
            <a:off x="952171" y="3436883"/>
            <a:ext cx="8629652" cy="3877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>
                <a:solidFill>
                  <a:schemeClr val="accent1"/>
                </a:solidFill>
                <a:hlinkClick r:id="rId3"/>
              </a:rPr>
              <a:t>Od čega je sve građeno</a:t>
            </a:r>
            <a:endParaRPr lang="hr-HR" dirty="0">
              <a:solidFill>
                <a:schemeClr val="accent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F4312E02-2C6D-47EE-818C-04ABCF0F2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103" y="3038261"/>
            <a:ext cx="1169276" cy="11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7302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136AAF-3795-4F50-9A48-5AC91973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0515600" cy="77086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r-HR" sz="4800" b="1" dirty="0"/>
              <a:t>IZLAZNA KARTICA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4276B89B-1B5B-49BB-A0E7-CC0924DF6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840" y="2632013"/>
            <a:ext cx="6233877" cy="405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Navedi posljedice do kojih može doći uslijed prejakog učinka staklenika na Zemlji.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 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 _______________________________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/>
              <a:t>_______________________________</a:t>
            </a:r>
          </a:p>
          <a:p>
            <a:pPr marL="514350" indent="-514350">
              <a:buFont typeface="+mj-lt"/>
              <a:buAutoNum type="arabicPeriod"/>
            </a:pPr>
            <a:endParaRPr lang="hr-HR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6B7B6D66-F448-4786-880B-9627FB249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3000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4E01933C-70F6-4CE0-847F-D6A6FB247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683" y="2194137"/>
            <a:ext cx="3377477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0513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EA1EC8B-E993-42E4-8039-B5C776825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098" y="3075156"/>
            <a:ext cx="10322701" cy="3304640"/>
          </a:xfrm>
        </p:spPr>
        <p:txBody>
          <a:bodyPr/>
          <a:lstStyle/>
          <a:p>
            <a:r>
              <a:rPr lang="hr-HR" dirty="0">
                <a:hlinkClick r:id="rId2"/>
              </a:rPr>
              <a:t>Pojmovnik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Sažetak</a:t>
            </a:r>
            <a:endParaRPr lang="hr-HR" dirty="0"/>
          </a:p>
          <a:p>
            <a:endParaRPr lang="hr-HR" dirty="0"/>
          </a:p>
          <a:p>
            <a:r>
              <a:rPr lang="hr-HR" dirty="0">
                <a:hlinkClick r:id="rId2"/>
              </a:rPr>
              <a:t>Provjeri znanje</a:t>
            </a:r>
            <a:endParaRPr lang="hr-HR" dirty="0"/>
          </a:p>
          <a:p>
            <a:endParaRPr lang="hr-HR" dirty="0"/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xmlns="" id="{94EA6D8D-A2AB-46B3-90EE-1E9DF547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/>
              <a:t>Od čega je sve građeno</a:t>
            </a:r>
            <a:endParaRPr lang="hr-HR" sz="4800" b="1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79CFC8B-5BF6-456E-ADB1-DDD74E5ED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2938170"/>
            <a:ext cx="685800" cy="6667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B9F443E-1583-4C49-8701-2CF77A62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10" y="3917599"/>
            <a:ext cx="733425" cy="7524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56AD40F-68B6-498B-A3A3-3078B0AF5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34" y="4990624"/>
            <a:ext cx="828675" cy="69532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3DA792BA-8E16-405D-B6A7-40C406EC7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614" y="2579571"/>
            <a:ext cx="3434196" cy="343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94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9EAB9F3-90F1-49EF-AEA0-C87582575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9754"/>
            <a:ext cx="3599630" cy="5728246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l-PL" b="1" dirty="0"/>
              <a:t>OD </a:t>
            </a:r>
            <a:br>
              <a:rPr lang="pl-PL" b="1" dirty="0"/>
            </a:br>
            <a:r>
              <a:rPr lang="pl-PL" b="1" dirty="0"/>
              <a:t>ČEGA </a:t>
            </a:r>
            <a:br>
              <a:rPr lang="pl-PL" b="1" dirty="0"/>
            </a:br>
            <a:r>
              <a:rPr lang="pl-PL" b="1" dirty="0"/>
              <a:t>JE </a:t>
            </a:r>
            <a:br>
              <a:rPr lang="pl-PL" b="1" dirty="0"/>
            </a:br>
            <a:r>
              <a:rPr lang="pl-PL" b="1" dirty="0"/>
              <a:t>SVE </a:t>
            </a:r>
            <a:br>
              <a:rPr lang="pl-PL" b="1" dirty="0"/>
            </a:br>
            <a:r>
              <a:rPr lang="pl-PL" b="1" dirty="0"/>
              <a:t>GRAĐENO</a:t>
            </a:r>
            <a:endParaRPr lang="hr-HR" b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8A7E5235-9C2C-4D65-A347-C6DCD8CFA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630" y="1129755"/>
            <a:ext cx="8592369" cy="572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6041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56ADC7E7-72A1-4C6E-B542-F12AFA534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228" y="2790986"/>
            <a:ext cx="5483772" cy="3304640"/>
          </a:xfrm>
        </p:spPr>
        <p:txBody>
          <a:bodyPr/>
          <a:lstStyle/>
          <a:p>
            <a:r>
              <a:rPr lang="hr-HR" dirty="0"/>
              <a:t>Ideja o postojanju čestica </a:t>
            </a:r>
            <a:r>
              <a:rPr lang="hr-HR" dirty="0" smtClean="0"/>
              <a:t>– </a:t>
            </a:r>
            <a:r>
              <a:rPr lang="hr-HR" dirty="0"/>
              <a:t>grčki filozofi </a:t>
            </a:r>
          </a:p>
          <a:p>
            <a:r>
              <a:rPr lang="hr-HR" dirty="0"/>
              <a:t>Razvoj znanosti u 19. i 20. stoljeću</a:t>
            </a:r>
          </a:p>
          <a:p>
            <a:pPr lvl="1"/>
            <a:r>
              <a:rPr lang="pl-PL" dirty="0"/>
              <a:t>izum pomagala, uređaja i mjernih instrumenata</a:t>
            </a:r>
            <a:endParaRPr lang="hr-HR" dirty="0"/>
          </a:p>
          <a:p>
            <a:pPr lvl="1"/>
            <a:r>
              <a:rPr lang="hr-HR" dirty="0"/>
              <a:t>otkrivanje najsitnijih čestica </a:t>
            </a:r>
            <a:r>
              <a:rPr lang="hr-HR" dirty="0" smtClean="0"/>
              <a:t>–</a:t>
            </a:r>
            <a:r>
              <a:rPr lang="hr-HR" dirty="0" smtClean="0"/>
              <a:t> </a:t>
            </a:r>
            <a:r>
              <a:rPr lang="hr-HR" b="1" dirty="0">
                <a:solidFill>
                  <a:srgbClr val="FF0000"/>
                </a:solidFill>
              </a:rPr>
              <a:t>POTVRĐENA ČESTIČNA GRAĐA </a:t>
            </a: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xmlns="" id="{A1AEB6C0-831C-4140-8714-2965CB10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47" y="1423269"/>
            <a:ext cx="11001703" cy="770868"/>
          </a:xfrm>
        </p:spPr>
        <p:txBody>
          <a:bodyPr>
            <a:noAutofit/>
          </a:bodyPr>
          <a:lstStyle/>
          <a:p>
            <a:r>
              <a:rPr lang="hr-HR" sz="3600" b="1" dirty="0">
                <a:latin typeface="+mn-lt"/>
              </a:rPr>
              <a:t>Sve što postoji, građeno je od čestica i prostora među njima…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D2276BD-428B-40AF-91D8-E60A62724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416" y="2242314"/>
            <a:ext cx="5413356" cy="384970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D31A13D1-CE13-4534-9A85-7C34BA815724}"/>
              </a:ext>
            </a:extLst>
          </p:cNvPr>
          <p:cNvSpPr txBox="1"/>
          <p:nvPr/>
        </p:nvSpPr>
        <p:spPr>
          <a:xfrm>
            <a:off x="7232661" y="6095626"/>
            <a:ext cx="424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/>
              <a:t>Uređaji za proučavanje čestica (CERN)</a:t>
            </a:r>
          </a:p>
        </p:txBody>
      </p:sp>
    </p:spTree>
    <p:extLst>
      <p:ext uri="{BB962C8B-B14F-4D97-AF65-F5344CB8AC3E}">
        <p14:creationId xmlns:p14="http://schemas.microsoft.com/office/powerpoint/2010/main" xmlns="" val="24115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CA90DAEC-6B61-4400-B1D6-7B5EEA580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433" y="2112065"/>
            <a:ext cx="7666177" cy="3800225"/>
          </a:xfrm>
        </p:spPr>
        <p:txBody>
          <a:bodyPr/>
          <a:lstStyle/>
          <a:p>
            <a:r>
              <a:rPr lang="hr-HR" dirty="0"/>
              <a:t>Izgrađuju sve što postoji</a:t>
            </a:r>
          </a:p>
          <a:p>
            <a:r>
              <a:rPr lang="hr-HR" dirty="0"/>
              <a:t>Različitih svojstva i veličina</a:t>
            </a:r>
          </a:p>
          <a:p>
            <a:r>
              <a:rPr lang="hr-HR" dirty="0"/>
              <a:t>Čestice – zrnce pijeska, čestica praha, kapljica vode</a:t>
            </a:r>
          </a:p>
          <a:p>
            <a:r>
              <a:rPr lang="hr-HR" dirty="0"/>
              <a:t>Spajanjem čestica nastaju </a:t>
            </a:r>
            <a:r>
              <a:rPr lang="hr-HR" b="1" dirty="0"/>
              <a:t>TVARI</a:t>
            </a:r>
          </a:p>
          <a:p>
            <a:endParaRPr lang="hr-HR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xmlns="" id="{20254D07-EA0D-4AD0-AFAC-B0C68128F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434" y="1423269"/>
            <a:ext cx="2125717" cy="688796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Čestice</a:t>
            </a:r>
          </a:p>
        </p:txBody>
      </p:sp>
      <p:pic>
        <p:nvPicPr>
          <p:cNvPr id="6" name="Picture 8" descr="Drops Of Water, Water, Liquid, Fresh">
            <a:extLst>
              <a:ext uri="{FF2B5EF4-FFF2-40B4-BE49-F238E27FC236}">
                <a16:creationId xmlns:a16="http://schemas.microsoft.com/office/drawing/2014/main" xmlns="" id="{1BB87F40-6BE9-4C06-AE40-821CF8A93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2095" y="4626928"/>
            <a:ext cx="3216097" cy="2144065"/>
          </a:xfrm>
          <a:prstGeom prst="rect">
            <a:avLst/>
          </a:prstGeom>
          <a:noFill/>
        </p:spPr>
      </p:pic>
      <p:pic>
        <p:nvPicPr>
          <p:cNvPr id="7" name="Picture 2" descr="Hands, Clapping, Dust, Flour, Bakery">
            <a:extLst>
              <a:ext uri="{FF2B5EF4-FFF2-40B4-BE49-F238E27FC236}">
                <a16:creationId xmlns:a16="http://schemas.microsoft.com/office/drawing/2014/main" xmlns="" id="{B7433278-A84D-43A0-BAC0-0EC531318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2658" y="1415386"/>
            <a:ext cx="3639342" cy="2426229"/>
          </a:xfrm>
          <a:prstGeom prst="rect">
            <a:avLst/>
          </a:prstGeom>
          <a:noFill/>
        </p:spPr>
      </p:pic>
      <p:pic>
        <p:nvPicPr>
          <p:cNvPr id="8" name="Picture 6" descr="Seed, Wheat, Grain, Sand, Dry, Farmer">
            <a:extLst>
              <a:ext uri="{FF2B5EF4-FFF2-40B4-BE49-F238E27FC236}">
                <a16:creationId xmlns:a16="http://schemas.microsoft.com/office/drawing/2014/main" xmlns="" id="{B1A9B06D-4701-4844-A8A9-66B557394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385" y="4626927"/>
            <a:ext cx="3216096" cy="2144065"/>
          </a:xfrm>
          <a:prstGeom prst="rect">
            <a:avLst/>
          </a:prstGeom>
          <a:noFill/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25AFFED-DA7B-4F37-BF25-D9FED8604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2658" y="3915412"/>
            <a:ext cx="3637603" cy="24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20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79C02DF7-81AE-42B0-B9BB-3231E8771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407" y="2155238"/>
            <a:ext cx="7339051" cy="3304640"/>
          </a:xfrm>
        </p:spPr>
        <p:txBody>
          <a:bodyPr/>
          <a:lstStyle/>
          <a:p>
            <a:r>
              <a:rPr lang="hr-HR" dirty="0"/>
              <a:t>Nastaju spajanjem </a:t>
            </a:r>
            <a:r>
              <a:rPr lang="hr-HR" b="1" dirty="0"/>
              <a:t>ČESTICA</a:t>
            </a:r>
          </a:p>
          <a:p>
            <a:r>
              <a:rPr lang="hr-HR" dirty="0"/>
              <a:t>Tvari – kamen, pijesak, voda, drvo, metal, staklo</a:t>
            </a:r>
          </a:p>
          <a:p>
            <a:r>
              <a:rPr lang="hr-HR" dirty="0"/>
              <a:t>Izgrađuju živu i neživu prirodu 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3B3DA6B3-AC75-4C43-B85F-6ACA92D0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3696"/>
            <a:ext cx="1051560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Tvari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3B52F02-AFBE-4984-9CD0-35FEA3B68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018" y="4278430"/>
            <a:ext cx="3176549" cy="238467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68D38AB-359B-486D-BAE6-4DEA483F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605" y="4266881"/>
            <a:ext cx="3120294" cy="240777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7E4B6B9-767C-4DA3-A813-BA68F402F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10" y="4282028"/>
            <a:ext cx="3452648" cy="2392624"/>
          </a:xfrm>
          <a:prstGeom prst="rect">
            <a:avLst/>
          </a:prstGeom>
        </p:spPr>
      </p:pic>
      <p:pic>
        <p:nvPicPr>
          <p:cNvPr id="11" name="Slika 10" descr="Slika na kojoj se prikazuje hrana, stijena, voće&#10;&#10;Opis je automatski generiran">
            <a:extLst>
              <a:ext uri="{FF2B5EF4-FFF2-40B4-BE49-F238E27FC236}">
                <a16:creationId xmlns:a16="http://schemas.microsoft.com/office/drawing/2014/main" xmlns="" id="{9D9AA919-D9C2-4F0C-83A7-6545814A9F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8018" y="1131349"/>
            <a:ext cx="3176549" cy="25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971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C403B2B3-A9DF-4A8C-AA7E-592E5C8A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6413"/>
            <a:ext cx="10515600" cy="3304640"/>
          </a:xfrm>
        </p:spPr>
        <p:txBody>
          <a:bodyPr>
            <a:normAutofit/>
          </a:bodyPr>
          <a:lstStyle/>
          <a:p>
            <a:r>
              <a:rPr lang="hr-HR" dirty="0"/>
              <a:t>Zauzima prostor</a:t>
            </a:r>
          </a:p>
          <a:p>
            <a:r>
              <a:rPr lang="hr-HR" dirty="0"/>
              <a:t>Ima volumen i masu </a:t>
            </a:r>
          </a:p>
          <a:p>
            <a:r>
              <a:rPr lang="hr-HR" dirty="0"/>
              <a:t>Kamen, staklo, drvo (čvrsta tijela) – </a:t>
            </a:r>
            <a:r>
              <a:rPr lang="hr-HR" b="1" dirty="0"/>
              <a:t>stalan oblik</a:t>
            </a:r>
          </a:p>
          <a:p>
            <a:r>
              <a:rPr lang="hr-HR" dirty="0"/>
              <a:t>Zrak, voda – </a:t>
            </a:r>
            <a:r>
              <a:rPr lang="hr-HR" b="1" dirty="0"/>
              <a:t>mijenjaju oblik i volumen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0C6525D4-8123-4F4B-97E5-CBE9520C5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3050"/>
            <a:ext cx="2046890" cy="77086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Tijelo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CB2D56B-5FCF-4DA6-9313-EB15DFE78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617"/>
          <a:stretch/>
        </p:blipFill>
        <p:spPr>
          <a:xfrm>
            <a:off x="8781072" y="1237397"/>
            <a:ext cx="3369827" cy="29411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1BF0842-E5B7-411F-AB68-BB6328D58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3288" y="4178578"/>
            <a:ext cx="1658499" cy="267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1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62" y="1871663"/>
            <a:ext cx="12111838" cy="416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18029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1D438D30-812F-41EC-B24F-3A4C65FEB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80" y="2373976"/>
            <a:ext cx="6571592" cy="2404618"/>
          </a:xfrm>
        </p:spPr>
        <p:txBody>
          <a:bodyPr/>
          <a:lstStyle/>
          <a:p>
            <a:r>
              <a:rPr lang="hr-HR" dirty="0"/>
              <a:t>¾  Zemljine površine – voda</a:t>
            </a:r>
          </a:p>
          <a:p>
            <a:r>
              <a:rPr lang="hr-HR" dirty="0"/>
              <a:t>¼  Zemljine površine – kopno </a:t>
            </a:r>
          </a:p>
          <a:p>
            <a:r>
              <a:rPr lang="hr-HR" dirty="0"/>
              <a:t>Polovi – led</a:t>
            </a:r>
          </a:p>
          <a:p>
            <a:r>
              <a:rPr lang="hr-HR" dirty="0"/>
              <a:t>Oko Zemlje – plinoviti omotač </a:t>
            </a:r>
            <a:r>
              <a:rPr lang="hr-HR" dirty="0" smtClean="0"/>
              <a:t>– </a:t>
            </a:r>
            <a:r>
              <a:rPr lang="hr-HR" dirty="0"/>
              <a:t>atmosfera 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1D7EE62C-96E2-470F-8FA5-6437BBF51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80" y="1603108"/>
            <a:ext cx="3402723" cy="544498"/>
          </a:xfrm>
        </p:spPr>
        <p:txBody>
          <a:bodyPr>
            <a:normAutofit/>
          </a:bodyPr>
          <a:lstStyle/>
          <a:p>
            <a:r>
              <a:rPr lang="hr-HR" sz="3600" b="1" dirty="0">
                <a:latin typeface="+mn-lt"/>
              </a:rPr>
              <a:t>Planet Zemlja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7351CFA2-5992-4E17-9A78-BBC8B8F121E3}"/>
              </a:ext>
            </a:extLst>
          </p:cNvPr>
          <p:cNvSpPr txBox="1"/>
          <p:nvPr/>
        </p:nvSpPr>
        <p:spPr>
          <a:xfrm>
            <a:off x="664779" y="5458881"/>
            <a:ext cx="6321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SLOŽEN SUSTAV</a:t>
            </a:r>
            <a:r>
              <a:rPr lang="hr-HR" sz="2800" b="1" dirty="0"/>
              <a:t> </a:t>
            </a:r>
            <a:endParaRPr lang="hr-HR" sz="2800" dirty="0"/>
          </a:p>
          <a:p>
            <a:pPr algn="ctr"/>
            <a:r>
              <a:rPr lang="hr-HR" sz="2800" dirty="0"/>
              <a:t>promjene jednog dijela uzrokuju promjene drugih dijelova</a:t>
            </a:r>
          </a:p>
        </p:txBody>
      </p:sp>
      <p:sp>
        <p:nvSpPr>
          <p:cNvPr id="9" name="Desna vitičasta zagrada 8">
            <a:extLst>
              <a:ext uri="{FF2B5EF4-FFF2-40B4-BE49-F238E27FC236}">
                <a16:creationId xmlns:a16="http://schemas.microsoft.com/office/drawing/2014/main" xmlns="" id="{400AD38F-05ED-41F4-B454-5C31EB4DA686}"/>
              </a:ext>
            </a:extLst>
          </p:cNvPr>
          <p:cNvSpPr/>
          <p:nvPr/>
        </p:nvSpPr>
        <p:spPr>
          <a:xfrm rot="5400000">
            <a:off x="3344425" y="1781996"/>
            <a:ext cx="770869" cy="6130160"/>
          </a:xfrm>
          <a:prstGeom prst="rightBrac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3D241544-0171-4099-A246-ECA0864FFAB6}"/>
              </a:ext>
            </a:extLst>
          </p:cNvPr>
          <p:cNvSpPr txBox="1"/>
          <p:nvPr/>
        </p:nvSpPr>
        <p:spPr>
          <a:xfrm>
            <a:off x="7159632" y="5377304"/>
            <a:ext cx="4934564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hr-HR" sz="2000" dirty="0"/>
          </a:p>
          <a:p>
            <a:r>
              <a:rPr lang="hr-HR" sz="2000" b="1" dirty="0"/>
              <a:t>Istraži</a:t>
            </a:r>
            <a:r>
              <a:rPr lang="hr-HR" sz="2000" dirty="0"/>
              <a:t> 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Prouči fotografije Zemlje snimljene iz svemira</a:t>
            </a:r>
          </a:p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RB str. 26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243FEDF0-5F05-47A6-A2FC-260EA53F5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887" y="5023705"/>
            <a:ext cx="725487" cy="707197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87860AA3-7983-48B8-8B8D-777BBA5FC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9100"/>
          <a:stretch/>
        </p:blipFill>
        <p:spPr>
          <a:xfrm>
            <a:off x="7425014" y="1224207"/>
            <a:ext cx="4403799" cy="40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796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8B0EB89-6D29-4FDC-AABF-418372522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6" y="1237135"/>
            <a:ext cx="9443544" cy="550381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209F88A6-A147-4E1A-A5A6-813DCEA775C1}"/>
              </a:ext>
            </a:extLst>
          </p:cNvPr>
          <p:cNvSpPr txBox="1"/>
          <p:nvPr/>
        </p:nvSpPr>
        <p:spPr>
          <a:xfrm>
            <a:off x="10585696" y="2874930"/>
            <a:ext cx="1619906" cy="965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r-HR" sz="20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Zemljine četiri sfere</a:t>
            </a:r>
            <a:r>
              <a:rPr lang="hr-H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r-H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3A5B0C6-7AE3-4BCD-B7BB-BA27263CD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1271036"/>
            <a:ext cx="809625" cy="714375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EB21F926-2F00-4214-9129-4C259576D045}"/>
              </a:ext>
            </a:extLst>
          </p:cNvPr>
          <p:cNvSpPr txBox="1"/>
          <p:nvPr/>
        </p:nvSpPr>
        <p:spPr>
          <a:xfrm>
            <a:off x="10377563" y="1423966"/>
            <a:ext cx="1623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75000"/>
                  </a:schemeClr>
                </a:solidFill>
                <a:hlinkClick r:id="rId5"/>
              </a:rPr>
              <a:t>Zanimljivosti</a:t>
            </a:r>
            <a:endParaRPr lang="hr-H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Grafika 7" descr="Video camera outline">
            <a:extLst>
              <a:ext uri="{FF2B5EF4-FFF2-40B4-BE49-F238E27FC236}">
                <a16:creationId xmlns:a16="http://schemas.microsoft.com/office/drawing/2014/main" xmlns="" id="{9F343EA1-7C3D-4A0E-A7E1-1016173D8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671296" y="2874930"/>
            <a:ext cx="914400" cy="914400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BB73FBC4-B29A-40A2-800F-46CA1BFFAE7D}"/>
              </a:ext>
            </a:extLst>
          </p:cNvPr>
          <p:cNvSpPr txBox="1"/>
          <p:nvPr/>
        </p:nvSpPr>
        <p:spPr>
          <a:xfrm>
            <a:off x="10414438" y="2101437"/>
            <a:ext cx="1619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hlinkClick r:id="rId5"/>
              </a:rPr>
              <a:t>Vizualno+</a:t>
            </a:r>
            <a:endParaRPr lang="hr-HR" sz="2000" b="1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B1BAB008-00BC-42F1-BC3F-45BC0CAF3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2913" y="1972879"/>
            <a:ext cx="771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366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366</Words>
  <Application>Microsoft Office PowerPoint</Application>
  <PresentationFormat>Custom</PresentationFormat>
  <Paragraphs>92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 Prisjeti se gradiva Prirode u 5. razredu.   Razvrstaj pojmove na tijela i tvari:</vt:lpstr>
      <vt:lpstr>OD  ČEGA  JE  SVE  GRAĐENO</vt:lpstr>
      <vt:lpstr>Sve što postoji, građeno je od čestica i prostora među njima…</vt:lpstr>
      <vt:lpstr>Čestice</vt:lpstr>
      <vt:lpstr>Tvari</vt:lpstr>
      <vt:lpstr>Tijelo</vt:lpstr>
      <vt:lpstr>Slide 7</vt:lpstr>
      <vt:lpstr>Planet Zemlja</vt:lpstr>
      <vt:lpstr>Slide 9</vt:lpstr>
      <vt:lpstr>ULOGA ZEMLJINE ATMOSFERE</vt:lpstr>
      <vt:lpstr>Atmosfera</vt:lpstr>
      <vt:lpstr>Uloga Zemljine atmosfere</vt:lpstr>
      <vt:lpstr>Slide 13</vt:lpstr>
      <vt:lpstr>Učinak staklenika </vt:lpstr>
      <vt:lpstr>Promjene koje remete prirodnu ravnotežu </vt:lpstr>
      <vt:lpstr>   Vježbom ponovi …</vt:lpstr>
      <vt:lpstr>IZLAZNA KARTICA</vt:lpstr>
      <vt:lpstr>Od čega je sve građeno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38</cp:revision>
  <dcterms:created xsi:type="dcterms:W3CDTF">2021-01-04T08:54:24Z</dcterms:created>
  <dcterms:modified xsi:type="dcterms:W3CDTF">2021-08-12T10:23:55Z</dcterms:modified>
</cp:coreProperties>
</file>